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77" r:id="rId3"/>
    <p:sldId id="257" r:id="rId4"/>
    <p:sldId id="274" r:id="rId5"/>
    <p:sldId id="258" r:id="rId6"/>
    <p:sldId id="272" r:id="rId7"/>
    <p:sldId id="260" r:id="rId8"/>
    <p:sldId id="266" r:id="rId9"/>
    <p:sldId id="267" r:id="rId10"/>
    <p:sldId id="275" r:id="rId11"/>
    <p:sldId id="269" r:id="rId12"/>
    <p:sldId id="271" r:id="rId13"/>
    <p:sldId id="270" r:id="rId14"/>
    <p:sldId id="276" r:id="rId15"/>
    <p:sldId id="273" r:id="rId16"/>
    <p:sldId id="263" r:id="rId17"/>
    <p:sldId id="280" r:id="rId18"/>
    <p:sldId id="279" r:id="rId19"/>
    <p:sldId id="264" r:id="rId20"/>
    <p:sldId id="26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acGavin" initials="BM" lastIdx="1" clrIdx="0">
    <p:extLst>
      <p:ext uri="{19B8F6BF-5375-455C-9EA6-DF929625EA0E}">
        <p15:presenceInfo xmlns:p15="http://schemas.microsoft.com/office/powerpoint/2012/main" userId="13e7cccde5f46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77" d="100"/>
          <a:sy n="77" d="100"/>
        </p:scale>
        <p:origin x="888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DA5DC-CF5F-4E72-A3E9-915D916EB2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F8B038-1310-47A7-925A-C26796629E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precisely… </a:t>
          </a:r>
          <a:r>
            <a:rPr lang="en-US" dirty="0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4C75E23E-9CA4-43DA-8C06-EEFE411D6E77}" type="parTrans" cxnId="{419FA2C1-AA5A-4417-BF72-4B794881800C}">
      <dgm:prSet/>
      <dgm:spPr/>
      <dgm:t>
        <a:bodyPr/>
        <a:lstStyle/>
        <a:p>
          <a:endParaRPr lang="en-US"/>
        </a:p>
      </dgm:t>
    </dgm:pt>
    <dgm:pt modelId="{27EA7242-0107-41F4-AB29-F1920A47CF2F}" type="sibTrans" cxnId="{419FA2C1-AA5A-4417-BF72-4B794881800C}">
      <dgm:prSet/>
      <dgm:spPr/>
      <dgm:t>
        <a:bodyPr/>
        <a:lstStyle/>
        <a:p>
          <a:endParaRPr lang="en-US"/>
        </a:p>
      </dgm:t>
    </dgm:pt>
    <dgm:pt modelId="{AC191CE6-BD64-416C-A017-18DCB14E3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…can humans determine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</a:t>
          </a:r>
        </a:p>
      </dgm:t>
    </dgm:pt>
    <dgm:pt modelId="{A30367BE-33C0-4964-BD4B-9F595EE7F60F}" type="parTrans" cxnId="{3F47B5D6-890E-4758-B21F-B948227C9350}">
      <dgm:prSet/>
      <dgm:spPr/>
      <dgm:t>
        <a:bodyPr/>
        <a:lstStyle/>
        <a:p>
          <a:endParaRPr lang="en-US"/>
        </a:p>
      </dgm:t>
    </dgm:pt>
    <dgm:pt modelId="{DF337D67-707F-4CE1-A885-E5397FB90B71}" type="sibTrans" cxnId="{3F47B5D6-890E-4758-B21F-B948227C9350}">
      <dgm:prSet/>
      <dgm:spPr/>
      <dgm:t>
        <a:bodyPr/>
        <a:lstStyle/>
        <a:p>
          <a:endParaRPr lang="en-US"/>
        </a:p>
      </dgm:t>
    </dgm:pt>
    <dgm:pt modelId="{C38C40CA-77FC-4E5E-A8AB-0229AF74E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…where a robot is pointing? </a:t>
          </a:r>
        </a:p>
      </dgm:t>
    </dgm:pt>
    <dgm:pt modelId="{A0E9E3C2-0F11-4BE9-B391-3356F48EE293}" type="parTrans" cxnId="{09D3D0B7-CA8C-4006-90C5-39F585E58A6B}">
      <dgm:prSet/>
      <dgm:spPr/>
      <dgm:t>
        <a:bodyPr/>
        <a:lstStyle/>
        <a:p>
          <a:endParaRPr lang="en-US"/>
        </a:p>
      </dgm:t>
    </dgm:pt>
    <dgm:pt modelId="{1A487604-E79F-4C8D-832F-1DDFF00923F9}" type="sibTrans" cxnId="{09D3D0B7-CA8C-4006-90C5-39F585E58A6B}">
      <dgm:prSet/>
      <dgm:spPr/>
      <dgm:t>
        <a:bodyPr/>
        <a:lstStyle/>
        <a:p>
          <a:endParaRPr lang="en-US"/>
        </a:p>
      </dgm:t>
    </dgm:pt>
    <dgm:pt modelId="{A363D3CA-F826-43B7-814E-D38DD43E1F21}" type="pres">
      <dgm:prSet presAssocID="{DC9DA5DC-CF5F-4E72-A3E9-915D916EB297}" presName="root" presStyleCnt="0">
        <dgm:presLayoutVars>
          <dgm:dir/>
          <dgm:resizeHandles val="exact"/>
        </dgm:presLayoutVars>
      </dgm:prSet>
      <dgm:spPr/>
    </dgm:pt>
    <dgm:pt modelId="{942D254A-DE95-4E74-9EE1-388DF3624760}" type="pres">
      <dgm:prSet presAssocID="{3EF8B038-1310-47A7-925A-C26796629EF2}" presName="compNode" presStyleCnt="0"/>
      <dgm:spPr/>
    </dgm:pt>
    <dgm:pt modelId="{E4CE7FD5-EB37-4A88-9FE9-DF850D1C21F0}" type="pres">
      <dgm:prSet presAssocID="{3EF8B038-1310-47A7-925A-C26796629E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E336EE5-FB3A-40F4-AF7E-259EF1AD610F}" type="pres">
      <dgm:prSet presAssocID="{3EF8B038-1310-47A7-925A-C26796629EF2}" presName="spaceRect" presStyleCnt="0"/>
      <dgm:spPr/>
    </dgm:pt>
    <dgm:pt modelId="{CFFA6F50-26AF-43D3-86C4-B0A93E258307}" type="pres">
      <dgm:prSet presAssocID="{3EF8B038-1310-47A7-925A-C26796629EF2}" presName="textRect" presStyleLbl="revTx" presStyleIdx="0" presStyleCnt="3">
        <dgm:presLayoutVars>
          <dgm:chMax val="1"/>
          <dgm:chPref val="1"/>
        </dgm:presLayoutVars>
      </dgm:prSet>
      <dgm:spPr/>
    </dgm:pt>
    <dgm:pt modelId="{675B840E-99D8-49E4-AA3D-6A42D0089C75}" type="pres">
      <dgm:prSet presAssocID="{27EA7242-0107-41F4-AB29-F1920A47CF2F}" presName="sibTrans" presStyleCnt="0"/>
      <dgm:spPr/>
    </dgm:pt>
    <dgm:pt modelId="{F65D4B13-70B0-4C21-B2C2-9C834F1C49F7}" type="pres">
      <dgm:prSet presAssocID="{AC191CE6-BD64-416C-A017-18DCB14E3377}" presName="compNode" presStyleCnt="0"/>
      <dgm:spPr/>
    </dgm:pt>
    <dgm:pt modelId="{BC6F1A81-7C90-4A25-B30C-BA57E15D49B9}" type="pres">
      <dgm:prSet presAssocID="{AC191CE6-BD64-416C-A017-18DCB14E33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B4BE4F-E487-43CC-9F49-C4AAB1C7666C}" type="pres">
      <dgm:prSet presAssocID="{AC191CE6-BD64-416C-A017-18DCB14E3377}" presName="spaceRect" presStyleCnt="0"/>
      <dgm:spPr/>
    </dgm:pt>
    <dgm:pt modelId="{8CEE2520-D122-4C51-AA9B-55EC80A14111}" type="pres">
      <dgm:prSet presAssocID="{AC191CE6-BD64-416C-A017-18DCB14E3377}" presName="textRect" presStyleLbl="revTx" presStyleIdx="1" presStyleCnt="3">
        <dgm:presLayoutVars>
          <dgm:chMax val="1"/>
          <dgm:chPref val="1"/>
        </dgm:presLayoutVars>
      </dgm:prSet>
      <dgm:spPr/>
    </dgm:pt>
    <dgm:pt modelId="{5D69D1A6-47A6-4DDE-8BDD-7AB66235FF73}" type="pres">
      <dgm:prSet presAssocID="{DF337D67-707F-4CE1-A885-E5397FB90B71}" presName="sibTrans" presStyleCnt="0"/>
      <dgm:spPr/>
    </dgm:pt>
    <dgm:pt modelId="{38298528-C834-4584-817E-D730AC756506}" type="pres">
      <dgm:prSet presAssocID="{C38C40CA-77FC-4E5E-A8AB-0229AF74E7EA}" presName="compNode" presStyleCnt="0"/>
      <dgm:spPr/>
    </dgm:pt>
    <dgm:pt modelId="{37DF2932-37A9-420C-92AC-069AB20A53F4}" type="pres">
      <dgm:prSet presAssocID="{C38C40CA-77FC-4E5E-A8AB-0229AF74E7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BB549A4-EFFB-4B10-870F-3149E21AFD80}" type="pres">
      <dgm:prSet presAssocID="{C38C40CA-77FC-4E5E-A8AB-0229AF74E7EA}" presName="spaceRect" presStyleCnt="0"/>
      <dgm:spPr/>
    </dgm:pt>
    <dgm:pt modelId="{B13F4CAD-4E03-42CF-87BE-721520E86537}" type="pres">
      <dgm:prSet presAssocID="{C38C40CA-77FC-4E5E-A8AB-0229AF74E7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501941-6DB8-DE44-AE5B-D9D30274EFFE}" type="presOf" srcId="{C38C40CA-77FC-4E5E-A8AB-0229AF74E7EA}" destId="{B13F4CAD-4E03-42CF-87BE-721520E86537}" srcOrd="0" destOrd="0" presId="urn:microsoft.com/office/officeart/2018/2/layout/IconLabelList"/>
    <dgm:cxn modelId="{5A4732B5-F7CC-894B-9166-86EF0FFBB98C}" type="presOf" srcId="{AC191CE6-BD64-416C-A017-18DCB14E3377}" destId="{8CEE2520-D122-4C51-AA9B-55EC80A14111}" srcOrd="0" destOrd="0" presId="urn:microsoft.com/office/officeart/2018/2/layout/IconLabelList"/>
    <dgm:cxn modelId="{09D3D0B7-CA8C-4006-90C5-39F585E58A6B}" srcId="{DC9DA5DC-CF5F-4E72-A3E9-915D916EB297}" destId="{C38C40CA-77FC-4E5E-A8AB-0229AF74E7EA}" srcOrd="2" destOrd="0" parTransId="{A0E9E3C2-0F11-4BE9-B391-3356F48EE293}" sibTransId="{1A487604-E79F-4C8D-832F-1DDFF00923F9}"/>
    <dgm:cxn modelId="{419FA2C1-AA5A-4417-BF72-4B794881800C}" srcId="{DC9DA5DC-CF5F-4E72-A3E9-915D916EB297}" destId="{3EF8B038-1310-47A7-925A-C26796629EF2}" srcOrd="0" destOrd="0" parTransId="{4C75E23E-9CA4-43DA-8C06-EEFE411D6E77}" sibTransId="{27EA7242-0107-41F4-AB29-F1920A47CF2F}"/>
    <dgm:cxn modelId="{3F47B5D6-890E-4758-B21F-B948227C9350}" srcId="{DC9DA5DC-CF5F-4E72-A3E9-915D916EB297}" destId="{AC191CE6-BD64-416C-A017-18DCB14E3377}" srcOrd="1" destOrd="0" parTransId="{A30367BE-33C0-4964-BD4B-9F595EE7F60F}" sibTransId="{DF337D67-707F-4CE1-A885-E5397FB90B71}"/>
    <dgm:cxn modelId="{AE0DF9E6-9CC5-C14C-ACDA-C17B93B7F572}" type="presOf" srcId="{DC9DA5DC-CF5F-4E72-A3E9-915D916EB297}" destId="{A363D3CA-F826-43B7-814E-D38DD43E1F21}" srcOrd="0" destOrd="0" presId="urn:microsoft.com/office/officeart/2018/2/layout/IconLabelList"/>
    <dgm:cxn modelId="{7C240EEF-623F-5142-A6D7-901218CE15A5}" type="presOf" srcId="{3EF8B038-1310-47A7-925A-C26796629EF2}" destId="{CFFA6F50-26AF-43D3-86C4-B0A93E258307}" srcOrd="0" destOrd="0" presId="urn:microsoft.com/office/officeart/2018/2/layout/IconLabelList"/>
    <dgm:cxn modelId="{E2E35AC7-5344-6B46-8536-A6CD7C88A2C9}" type="presParOf" srcId="{A363D3CA-F826-43B7-814E-D38DD43E1F21}" destId="{942D254A-DE95-4E74-9EE1-388DF3624760}" srcOrd="0" destOrd="0" presId="urn:microsoft.com/office/officeart/2018/2/layout/IconLabelList"/>
    <dgm:cxn modelId="{BC170FB2-CEF2-1247-B921-E7021E12D1A9}" type="presParOf" srcId="{942D254A-DE95-4E74-9EE1-388DF3624760}" destId="{E4CE7FD5-EB37-4A88-9FE9-DF850D1C21F0}" srcOrd="0" destOrd="0" presId="urn:microsoft.com/office/officeart/2018/2/layout/IconLabelList"/>
    <dgm:cxn modelId="{4D7E15F5-FC3B-854A-A6E3-882AB0CF71A2}" type="presParOf" srcId="{942D254A-DE95-4E74-9EE1-388DF3624760}" destId="{2E336EE5-FB3A-40F4-AF7E-259EF1AD610F}" srcOrd="1" destOrd="0" presId="urn:microsoft.com/office/officeart/2018/2/layout/IconLabelList"/>
    <dgm:cxn modelId="{80D8725C-7F12-0F49-94D8-0322E6B06C66}" type="presParOf" srcId="{942D254A-DE95-4E74-9EE1-388DF3624760}" destId="{CFFA6F50-26AF-43D3-86C4-B0A93E258307}" srcOrd="2" destOrd="0" presId="urn:microsoft.com/office/officeart/2018/2/layout/IconLabelList"/>
    <dgm:cxn modelId="{9ABA94BC-E29E-414F-9757-EC7876EAEBBD}" type="presParOf" srcId="{A363D3CA-F826-43B7-814E-D38DD43E1F21}" destId="{675B840E-99D8-49E4-AA3D-6A42D0089C75}" srcOrd="1" destOrd="0" presId="urn:microsoft.com/office/officeart/2018/2/layout/IconLabelList"/>
    <dgm:cxn modelId="{15D30A8C-B382-5943-8E36-EBCE6458ABBB}" type="presParOf" srcId="{A363D3CA-F826-43B7-814E-D38DD43E1F21}" destId="{F65D4B13-70B0-4C21-B2C2-9C834F1C49F7}" srcOrd="2" destOrd="0" presId="urn:microsoft.com/office/officeart/2018/2/layout/IconLabelList"/>
    <dgm:cxn modelId="{0C1EDDC0-F33E-3C43-A525-34714D90F47A}" type="presParOf" srcId="{F65D4B13-70B0-4C21-B2C2-9C834F1C49F7}" destId="{BC6F1A81-7C90-4A25-B30C-BA57E15D49B9}" srcOrd="0" destOrd="0" presId="urn:microsoft.com/office/officeart/2018/2/layout/IconLabelList"/>
    <dgm:cxn modelId="{A87E6243-2F17-EE4F-945F-A47C254FE237}" type="presParOf" srcId="{F65D4B13-70B0-4C21-B2C2-9C834F1C49F7}" destId="{2FB4BE4F-E487-43CC-9F49-C4AAB1C7666C}" srcOrd="1" destOrd="0" presId="urn:microsoft.com/office/officeart/2018/2/layout/IconLabelList"/>
    <dgm:cxn modelId="{66FEF560-B268-ED4C-96CE-D8D6D4C5A75E}" type="presParOf" srcId="{F65D4B13-70B0-4C21-B2C2-9C834F1C49F7}" destId="{8CEE2520-D122-4C51-AA9B-55EC80A14111}" srcOrd="2" destOrd="0" presId="urn:microsoft.com/office/officeart/2018/2/layout/IconLabelList"/>
    <dgm:cxn modelId="{F00239A3-7C62-034D-B4FA-C941E47F94D4}" type="presParOf" srcId="{A363D3CA-F826-43B7-814E-D38DD43E1F21}" destId="{5D69D1A6-47A6-4DDE-8BDD-7AB66235FF73}" srcOrd="3" destOrd="0" presId="urn:microsoft.com/office/officeart/2018/2/layout/IconLabelList"/>
    <dgm:cxn modelId="{22A257CA-91FF-724F-B85D-5C2B72EB8F08}" type="presParOf" srcId="{A363D3CA-F826-43B7-814E-D38DD43E1F21}" destId="{38298528-C834-4584-817E-D730AC756506}" srcOrd="4" destOrd="0" presId="urn:microsoft.com/office/officeart/2018/2/layout/IconLabelList"/>
    <dgm:cxn modelId="{B652542D-C7E8-5C46-92CC-2ADC0309DEDB}" type="presParOf" srcId="{38298528-C834-4584-817E-D730AC756506}" destId="{37DF2932-37A9-420C-92AC-069AB20A53F4}" srcOrd="0" destOrd="0" presId="urn:microsoft.com/office/officeart/2018/2/layout/IconLabelList"/>
    <dgm:cxn modelId="{2D1164B9-932C-CC49-A002-3DF78C91EFFF}" type="presParOf" srcId="{38298528-C834-4584-817E-D730AC756506}" destId="{2BB549A4-EFFB-4B10-870F-3149E21AFD80}" srcOrd="1" destOrd="0" presId="urn:microsoft.com/office/officeart/2018/2/layout/IconLabelList"/>
    <dgm:cxn modelId="{F5D99179-3907-BA46-BD8F-C6DCF1D37FB8}" type="presParOf" srcId="{38298528-C834-4584-817E-D730AC756506}" destId="{B13F4CAD-4E03-42CF-87BE-721520E865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7FD5-EB37-4A88-9FE9-DF850D1C21F0}">
      <dsp:nvSpPr>
        <dsp:cNvPr id="0" name=""/>
        <dsp:cNvSpPr/>
      </dsp:nvSpPr>
      <dsp:spPr>
        <a:xfrm>
          <a:off x="1063980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A6F50-26AF-43D3-86C4-B0A93E258307}">
      <dsp:nvSpPr>
        <dsp:cNvPr id="0" name=""/>
        <dsp:cNvSpPr/>
      </dsp:nvSpPr>
      <dsp:spPr>
        <a:xfrm>
          <a:off x="285097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How precisely… </a:t>
          </a:r>
          <a:r>
            <a:rPr lang="en-US" sz="2300" kern="1200" dirty="0">
              <a:sym typeface="Wingdings" panose="05000000000000000000" pitchFamily="2" charset="2"/>
            </a:rPr>
            <a:t></a:t>
          </a:r>
          <a:endParaRPr lang="en-US" sz="2300" kern="1200" dirty="0"/>
        </a:p>
      </dsp:txBody>
      <dsp:txXfrm>
        <a:off x="285097" y="2218614"/>
        <a:ext cx="2832300" cy="720000"/>
      </dsp:txXfrm>
    </dsp:sp>
    <dsp:sp modelId="{BC6F1A81-7C90-4A25-B30C-BA57E15D49B9}">
      <dsp:nvSpPr>
        <dsp:cNvPr id="0" name=""/>
        <dsp:cNvSpPr/>
      </dsp:nvSpPr>
      <dsp:spPr>
        <a:xfrm>
          <a:off x="4391932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2520-D122-4C51-AA9B-55EC80A14111}">
      <dsp:nvSpPr>
        <dsp:cNvPr id="0" name=""/>
        <dsp:cNvSpPr/>
      </dsp:nvSpPr>
      <dsp:spPr>
        <a:xfrm>
          <a:off x="3613050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…can humans determine </a:t>
          </a:r>
          <a:r>
            <a:rPr lang="en-US" sz="2300" kern="1200">
              <a:sym typeface="Wingdings" panose="05000000000000000000" pitchFamily="2" charset="2"/>
            </a:rPr>
            <a:t></a:t>
          </a:r>
          <a:r>
            <a:rPr lang="en-US" sz="2300" kern="1200"/>
            <a:t> </a:t>
          </a:r>
        </a:p>
      </dsp:txBody>
      <dsp:txXfrm>
        <a:off x="3613050" y="2218614"/>
        <a:ext cx="2832300" cy="720000"/>
      </dsp:txXfrm>
    </dsp:sp>
    <dsp:sp modelId="{37DF2932-37A9-420C-92AC-069AB20A53F4}">
      <dsp:nvSpPr>
        <dsp:cNvPr id="0" name=""/>
        <dsp:cNvSpPr/>
      </dsp:nvSpPr>
      <dsp:spPr>
        <a:xfrm>
          <a:off x="7719885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4CAD-4E03-42CF-87BE-721520E86537}">
      <dsp:nvSpPr>
        <dsp:cNvPr id="0" name=""/>
        <dsp:cNvSpPr/>
      </dsp:nvSpPr>
      <dsp:spPr>
        <a:xfrm>
          <a:off x="6941002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…where a robot is pointing? </a:t>
          </a:r>
        </a:p>
      </dsp:txBody>
      <dsp:txXfrm>
        <a:off x="6941002" y="2218614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9D73-59DD-BE49-82FE-AA258FA609A9}" type="datetimeFigureOut">
              <a:rPr lang="en-US" smtClean="0"/>
              <a:t>12/2/2019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8BFCE-A92A-1C48-99C5-DD569B9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8BFCE-A92A-1C48-99C5-DD569B907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5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12/2/2019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6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s12369-013-0196-9.pdf" TargetMode="External"/><Relationship Id="rId2" Type="http://schemas.openxmlformats.org/officeDocument/2006/relationships/hyperlink" Target="https://doi.org/10.1007/s12369-013-0196-9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16/j.imavis.2005.12.020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B9DE60DE-206F-4C06-AB1B-E291D74E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7521E-344A-3D40-AA07-808A94CC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Human Evaluation of a Robot’s Pointing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F9A0B-6B60-164D-A549-853B5D91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Or, How I Learned to Stop Worrying About the Robot and Love the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2DF82-1AFA-704A-9F7E-D7390D3B0C9A}"/>
              </a:ext>
            </a:extLst>
          </p:cNvPr>
          <p:cNvSpPr txBox="1"/>
          <p:nvPr/>
        </p:nvSpPr>
        <p:spPr>
          <a:xfrm>
            <a:off x="1814513" y="5399736"/>
            <a:ext cx="51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Bryan </a:t>
            </a:r>
            <a:r>
              <a:rPr lang="en-US" dirty="0" err="1"/>
              <a:t>MacGavin</a:t>
            </a:r>
            <a:r>
              <a:rPr lang="en-US" dirty="0"/>
              <a:t> and Jen Tennison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9D44-F98D-7641-B79C-13EBD899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6" b="17748"/>
          <a:stretch/>
        </p:blipFill>
        <p:spPr>
          <a:xfrm>
            <a:off x="3055576" y="5871714"/>
            <a:ext cx="1216032" cy="4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832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FC38B-B15A-7946-969F-AD3D71930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0491365-7418-C14D-8186-D24FE275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r="13698"/>
          <a:stretch/>
        </p:blipFill>
        <p:spPr>
          <a:xfrm>
            <a:off x="3105150" y="0"/>
            <a:ext cx="598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A7099-4EC8-F74D-B995-8BBDB700910E}"/>
              </a:ext>
            </a:extLst>
          </p:cNvPr>
          <p:cNvSpPr txBox="1"/>
          <p:nvPr/>
        </p:nvSpPr>
        <p:spPr>
          <a:xfrm>
            <a:off x="8362949" y="2470794"/>
            <a:ext cx="11239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5BFD3-1979-9F42-8D49-6936BE656999}"/>
              </a:ext>
            </a:extLst>
          </p:cNvPr>
          <p:cNvSpPr txBox="1"/>
          <p:nvPr/>
        </p:nvSpPr>
        <p:spPr>
          <a:xfrm>
            <a:off x="8362949" y="4234844"/>
            <a:ext cx="23383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Robotic Arm (2 DOF)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61088-5EF0-754A-BC28-DFCFE306F8C6}"/>
              </a:ext>
            </a:extLst>
          </p:cNvPr>
          <p:cNvSpPr txBox="1"/>
          <p:nvPr/>
        </p:nvSpPr>
        <p:spPr>
          <a:xfrm>
            <a:off x="747713" y="2351782"/>
            <a:ext cx="277177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Power Supply (12 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5E000-5EEC-B04B-954B-72ACC61340E5}"/>
              </a:ext>
            </a:extLst>
          </p:cNvPr>
          <p:cNvSpPr txBox="1"/>
          <p:nvPr/>
        </p:nvSpPr>
        <p:spPr>
          <a:xfrm>
            <a:off x="8362949" y="1253550"/>
            <a:ext cx="27717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Pointing Hand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9D90A-7596-ED45-8C66-999834660D67}"/>
              </a:ext>
            </a:extLst>
          </p:cNvPr>
          <p:cNvCxnSpPr>
            <a:stCxn id="9" idx="1"/>
          </p:cNvCxnSpPr>
          <p:nvPr/>
        </p:nvCxnSpPr>
        <p:spPr>
          <a:xfrm flipH="1">
            <a:off x="7600951" y="1515160"/>
            <a:ext cx="761998" cy="421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153761-5FFA-7242-BB1A-C88AC1D9A0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0951" y="2732404"/>
            <a:ext cx="761998" cy="307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554D5-BB07-0D45-A403-69BBE003DEA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215189" y="4711898"/>
            <a:ext cx="1147760" cy="61555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B3581-5B7B-804D-8DD4-A3133C7631BD}"/>
              </a:ext>
            </a:extLst>
          </p:cNvPr>
          <p:cNvCxnSpPr>
            <a:cxnSpLocks/>
          </p:cNvCxnSpPr>
          <p:nvPr/>
        </p:nvCxnSpPr>
        <p:spPr>
          <a:xfrm>
            <a:off x="2014538" y="3186113"/>
            <a:ext cx="1962150" cy="1642352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5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 Definitions: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JointTrajectory</a:t>
            </a:r>
            <a:r>
              <a:rPr lang="en-US" dirty="0"/>
              <a:t> variable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/>
              <a:t>) is used to move all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Arm_gesture_points.positions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overwritten by each point location and depends on the message received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12A2F-8DE0-9A40-A78D-9A58D2C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5" y="473075"/>
            <a:ext cx="6578770" cy="5911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49E8B2-98F2-B148-99F3-57E3286EEC51}"/>
              </a:ext>
            </a:extLst>
          </p:cNvPr>
          <p:cNvSpPr/>
          <p:nvPr/>
        </p:nvSpPr>
        <p:spPr>
          <a:xfrm>
            <a:off x="4983594" y="3704222"/>
            <a:ext cx="3183409" cy="279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3896725-728C-4946-B6DE-543998933ABF}"/>
              </a:ext>
            </a:extLst>
          </p:cNvPr>
          <p:cNvSpPr/>
          <p:nvPr/>
        </p:nvSpPr>
        <p:spPr>
          <a:xfrm>
            <a:off x="4468565" y="3844105"/>
            <a:ext cx="521477" cy="1869354"/>
          </a:xfrm>
          <a:custGeom>
            <a:avLst/>
            <a:gdLst>
              <a:gd name="connsiteX0" fmla="*/ 986442 w 986442"/>
              <a:gd name="connsiteY0" fmla="*/ 0 h 2228850"/>
              <a:gd name="connsiteX1" fmla="*/ 605 w 986442"/>
              <a:gd name="connsiteY1" fmla="*/ 1214437 h 2228850"/>
              <a:gd name="connsiteX2" fmla="*/ 843567 w 986442"/>
              <a:gd name="connsiteY2" fmla="*/ 2228850 h 2228850"/>
              <a:gd name="connsiteX0" fmla="*/ 601412 w 601412"/>
              <a:gd name="connsiteY0" fmla="*/ 0 h 2228850"/>
              <a:gd name="connsiteX1" fmla="*/ 1337 w 601412"/>
              <a:gd name="connsiteY1" fmla="*/ 1114425 h 2228850"/>
              <a:gd name="connsiteX2" fmla="*/ 458537 w 601412"/>
              <a:gd name="connsiteY2" fmla="*/ 2228850 h 2228850"/>
              <a:gd name="connsiteX0" fmla="*/ 600174 w 600174"/>
              <a:gd name="connsiteY0" fmla="*/ 0 h 2100262"/>
              <a:gd name="connsiteX1" fmla="*/ 99 w 600174"/>
              <a:gd name="connsiteY1" fmla="*/ 1114425 h 2100262"/>
              <a:gd name="connsiteX2" fmla="*/ 557312 w 600174"/>
              <a:gd name="connsiteY2" fmla="*/ 2100262 h 2100262"/>
              <a:gd name="connsiteX0" fmla="*/ 585891 w 585891"/>
              <a:gd name="connsiteY0" fmla="*/ 0 h 2100262"/>
              <a:gd name="connsiteX1" fmla="*/ 103 w 585891"/>
              <a:gd name="connsiteY1" fmla="*/ 1042988 h 2100262"/>
              <a:gd name="connsiteX2" fmla="*/ 543029 w 585891"/>
              <a:gd name="connsiteY2" fmla="*/ 2100262 h 210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91" h="2100262">
                <a:moveTo>
                  <a:pt x="585891" y="0"/>
                </a:moveTo>
                <a:cubicBezTo>
                  <a:pt x="104878" y="421481"/>
                  <a:pt x="7247" y="692944"/>
                  <a:pt x="103" y="1042988"/>
                </a:cubicBezTo>
                <a:cubicBezTo>
                  <a:pt x="-7041" y="1393032"/>
                  <a:pt x="362054" y="1926431"/>
                  <a:pt x="543029" y="21002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371C4-74D8-1F4B-AF38-ECE9CF84A268}"/>
              </a:ext>
            </a:extLst>
          </p:cNvPr>
          <p:cNvSpPr/>
          <p:nvPr/>
        </p:nvSpPr>
        <p:spPr>
          <a:xfrm>
            <a:off x="4983594" y="5156540"/>
            <a:ext cx="2072822" cy="131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061D13-870C-184C-8652-20E72237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2" y="647700"/>
            <a:ext cx="746760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Functionality of Main Loop: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 is published to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 and is saved to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position.data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dirty="0"/>
              <a:t> message is evaluated in the main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points are set according to the message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trajectory is published to arm.</a:t>
            </a:r>
          </a:p>
        </p:txBody>
      </p:sp>
    </p:spTree>
    <p:extLst>
      <p:ext uri="{BB962C8B-B14F-4D97-AF65-F5344CB8AC3E}">
        <p14:creationId xmlns:p14="http://schemas.microsoft.com/office/powerpoint/2010/main" val="419281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B2581-F837-124C-9A40-77191FB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BF0-08C4-441C-9F3C-DB2BAF7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AAA8-1867-46CB-B05A-B80151A6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reach testing phase due to hardware and software challenges.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USB had to be </a:t>
            </a:r>
            <a:r>
              <a:rPr lang="en-US" sz="2400" dirty="0" err="1"/>
              <a:t>reflashed</a:t>
            </a:r>
            <a:r>
              <a:rPr lang="en-US" sz="2400" dirty="0"/>
              <a:t> with up-to-date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start-up routine had to be established to move 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Error accumulation in arm trajectory movement had to be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13572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FD50-B4A5-B844-890D-D0C85687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Start-up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FC05-D0E1-4845-AD31-AA88CAE7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3077"/>
            <a:ext cx="10058400" cy="1054418"/>
          </a:xfrm>
        </p:spPr>
        <p:txBody>
          <a:bodyPr>
            <a:normAutofit/>
          </a:bodyPr>
          <a:lstStyle/>
          <a:p>
            <a:r>
              <a:rPr lang="en-US" sz="2400" dirty="0"/>
              <a:t>To interface with the arm and use the hardware successfully, a sequence of commands had to be run each time the USB loaded.</a:t>
            </a:r>
          </a:p>
          <a:p>
            <a:endParaRPr lang="en-US" sz="20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528B0-E885-1943-9300-41F11BBBA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11" b="24748"/>
          <a:stretch/>
        </p:blipFill>
        <p:spPr>
          <a:xfrm>
            <a:off x="1595438" y="3262128"/>
            <a:ext cx="4727573" cy="1384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225AF-435A-764B-9847-FEFDDF64F6A1}"/>
              </a:ext>
            </a:extLst>
          </p:cNvPr>
          <p:cNvSpPr txBox="1"/>
          <p:nvPr/>
        </p:nvSpPr>
        <p:spPr>
          <a:xfrm>
            <a:off x="6853238" y="3128957"/>
            <a:ext cx="3228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Builds </a:t>
            </a:r>
            <a:r>
              <a:rPr lang="en-US" b="1" dirty="0" err="1">
                <a:solidFill>
                  <a:schemeClr val="bg1"/>
                </a:solidFill>
              </a:rPr>
              <a:t>catkin_ws</a:t>
            </a:r>
            <a:r>
              <a:rPr lang="en-US" b="1" dirty="0">
                <a:solidFill>
                  <a:schemeClr val="bg1"/>
                </a:solidFill>
              </a:rPr>
              <a:t>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2AE9F-C410-B647-800C-96CB01A788F8}"/>
              </a:ext>
            </a:extLst>
          </p:cNvPr>
          <p:cNvSpPr txBox="1"/>
          <p:nvPr/>
        </p:nvSpPr>
        <p:spPr>
          <a:xfrm>
            <a:off x="6853239" y="3585085"/>
            <a:ext cx="1447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ROS 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F1376-E4E6-E944-A86A-E2B1251F77E8}"/>
              </a:ext>
            </a:extLst>
          </p:cNvPr>
          <p:cNvSpPr txBox="1"/>
          <p:nvPr/>
        </p:nvSpPr>
        <p:spPr>
          <a:xfrm>
            <a:off x="6853238" y="4048913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Connects to USB 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C70AB-F230-9941-8B1D-D15BFD5A7B50}"/>
              </a:ext>
            </a:extLst>
          </p:cNvPr>
          <p:cNvSpPr txBox="1"/>
          <p:nvPr/>
        </p:nvSpPr>
        <p:spPr>
          <a:xfrm>
            <a:off x="6853238" y="4513534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Enables hardware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0E27C-BD17-5142-8981-0EA57EEF5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8988" y="3313623"/>
            <a:ext cx="3524250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7C819-D510-954C-A592-4DBFD986DDD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72203" y="3769751"/>
            <a:ext cx="68103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5CDE6-0A81-6143-A78B-8CF5CB4CE7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91114" y="4233579"/>
            <a:ext cx="176212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2EDF5-04AF-9040-878F-0630D9D4C4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00713" y="4512741"/>
            <a:ext cx="1152525" cy="1854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8C3E9-A716-FF4E-8809-E7802CF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52" y="1817026"/>
            <a:ext cx="6224118" cy="24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6080-5B1A-234A-9C9A-A9BB5C7C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Accumulation in Arm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6129-91FC-AE48-BF1C-B6858E67D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simulation, the arm moves to the expected location, every time.</a:t>
            </a:r>
          </a:p>
          <a:p>
            <a:r>
              <a:rPr lang="en-US" sz="2200" dirty="0"/>
              <a:t>In real world, the arm was not guaranteed to move to the expected location.</a:t>
            </a:r>
          </a:p>
          <a:p>
            <a:endParaRPr lang="en-US" sz="2200" dirty="0"/>
          </a:p>
          <a:p>
            <a:r>
              <a:rPr lang="en-US" sz="2200" dirty="0"/>
              <a:t>Arm had to be reset in order to move to its default position, straight up and down.</a:t>
            </a:r>
          </a:p>
          <a:p>
            <a:r>
              <a:rPr lang="en-US" sz="2200" dirty="0"/>
              <a:t>RQT Sliders and published messages to the arm channel were used to debug locations.</a:t>
            </a:r>
          </a:p>
        </p:txBody>
      </p:sp>
    </p:spTree>
    <p:extLst>
      <p:ext uri="{BB962C8B-B14F-4D97-AF65-F5344CB8AC3E}">
        <p14:creationId xmlns:p14="http://schemas.microsoft.com/office/powerpoint/2010/main" val="329742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mall, black, sitting&#10;&#10;Description automatically generated">
            <a:extLst>
              <a:ext uri="{FF2B5EF4-FFF2-40B4-BE49-F238E27FC236}">
                <a16:creationId xmlns:a16="http://schemas.microsoft.com/office/drawing/2014/main" id="{8712F8F1-ACCC-A345-AF96-A8DE9C6F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983" y="1301948"/>
            <a:ext cx="5672137" cy="4254103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0961A1B-EDF5-7742-8B70-85E28DE7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592931"/>
            <a:ext cx="6581775" cy="493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FDFB6-B873-BC4D-99F7-D3CFBCFE13CE}"/>
              </a:ext>
            </a:extLst>
          </p:cNvPr>
          <p:cNvSpPr txBox="1"/>
          <p:nvPr/>
        </p:nvSpPr>
        <p:spPr>
          <a:xfrm>
            <a:off x="2867025" y="78024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Does not fully straighten when called to default position.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B9291-18D6-7344-AE4D-7DE25F4A98C9}"/>
              </a:ext>
            </a:extLst>
          </p:cNvPr>
          <p:cNvCxnSpPr>
            <a:cxnSpLocks/>
          </p:cNvCxnSpPr>
          <p:nvPr/>
        </p:nvCxnSpPr>
        <p:spPr>
          <a:xfrm flipH="1">
            <a:off x="2828928" y="2271713"/>
            <a:ext cx="1423984" cy="97155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5D945-F015-7146-9663-47CB16A5F0CF}"/>
              </a:ext>
            </a:extLst>
          </p:cNvPr>
          <p:cNvSpPr txBox="1"/>
          <p:nvPr/>
        </p:nvSpPr>
        <p:spPr>
          <a:xfrm>
            <a:off x="8562975" y="521889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Repeated commands to the same point do not match in location.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C163A-E3A1-754A-BD15-A8C4EBEA9CB5}"/>
              </a:ext>
            </a:extLst>
          </p:cNvPr>
          <p:cNvCxnSpPr>
            <a:cxnSpLocks/>
          </p:cNvCxnSpPr>
          <p:nvPr/>
        </p:nvCxnSpPr>
        <p:spPr>
          <a:xfrm flipH="1" flipV="1">
            <a:off x="8086727" y="4386263"/>
            <a:ext cx="519112" cy="130858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25E574-3DFA-3640-B1AC-CBCCD8B064F5}"/>
              </a:ext>
            </a:extLst>
          </p:cNvPr>
          <p:cNvSpPr txBox="1"/>
          <p:nvPr/>
        </p:nvSpPr>
        <p:spPr>
          <a:xfrm>
            <a:off x="2867025" y="1761113"/>
            <a:ext cx="27717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 is also incorrectly rotated.</a:t>
            </a:r>
          </a:p>
        </p:txBody>
      </p:sp>
    </p:spTree>
    <p:extLst>
      <p:ext uri="{BB962C8B-B14F-4D97-AF65-F5344CB8AC3E}">
        <p14:creationId xmlns:p14="http://schemas.microsoft.com/office/powerpoint/2010/main" val="274443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AB4A-5F12-7D4F-B2E4-59E47AA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9957-674F-B747-B37B-1B18BA2E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ROS and Python</a:t>
            </a:r>
          </a:p>
          <a:p>
            <a:pPr lvl="1"/>
            <a:r>
              <a:rPr lang="en-US" sz="2000" dirty="0"/>
              <a:t>How to interface python with the arm motors.</a:t>
            </a:r>
          </a:p>
          <a:p>
            <a:pPr lvl="1"/>
            <a:r>
              <a:rPr lang="en-US" sz="2000" dirty="0"/>
              <a:t>Structure of </a:t>
            </a:r>
            <a:r>
              <a:rPr lang="en-US" sz="2000" dirty="0" err="1"/>
              <a:t>JointTrajectory</a:t>
            </a:r>
            <a:r>
              <a:rPr lang="en-US" sz="2000" dirty="0"/>
              <a:t> and </a:t>
            </a:r>
            <a:r>
              <a:rPr lang="en-US" sz="2000" dirty="0" err="1"/>
              <a:t>JointTrajectoryPoint</a:t>
            </a:r>
            <a:endParaRPr lang="en-US" sz="2000" dirty="0"/>
          </a:p>
          <a:p>
            <a:pPr lvl="2"/>
            <a:r>
              <a:rPr lang="en-US" sz="1900" dirty="0"/>
              <a:t>What can be left out and what needs to remain</a:t>
            </a:r>
          </a:p>
          <a:p>
            <a:pPr lvl="1"/>
            <a:r>
              <a:rPr lang="en-US" sz="2000" dirty="0"/>
              <a:t>Testing in a simulated environment</a:t>
            </a:r>
          </a:p>
          <a:p>
            <a:r>
              <a:rPr lang="en-US" sz="2400" dirty="0"/>
              <a:t>Hardware Setup</a:t>
            </a:r>
          </a:p>
          <a:p>
            <a:pPr lvl="1"/>
            <a:r>
              <a:rPr lang="en-US" sz="2200" dirty="0"/>
              <a:t>Connecting motors to power supply</a:t>
            </a:r>
            <a:endParaRPr lang="en-US" sz="2400" dirty="0"/>
          </a:p>
          <a:p>
            <a:r>
              <a:rPr lang="en-US" sz="2400" dirty="0"/>
              <a:t>Git without a GUI</a:t>
            </a:r>
          </a:p>
          <a:p>
            <a:pPr lvl="1"/>
            <a:r>
              <a:rPr lang="en-US" sz="2000" dirty="0"/>
              <a:t>Using terminal-based git commands for the first time</a:t>
            </a:r>
          </a:p>
          <a:p>
            <a:pPr lvl="1"/>
            <a:r>
              <a:rPr lang="en-US" sz="2000" dirty="0"/>
              <a:t>How to use VIM even though Emacs is the superior choice</a:t>
            </a:r>
          </a:p>
          <a:p>
            <a:r>
              <a:rPr lang="en-US" sz="2400" dirty="0"/>
              <a:t>The Beauty of Improvisation</a:t>
            </a:r>
          </a:p>
          <a:p>
            <a:pPr lvl="1"/>
            <a:r>
              <a:rPr lang="en-US" sz="2200" i="1" dirty="0"/>
              <a:t>“Something</a:t>
            </a:r>
            <a:r>
              <a:rPr lang="en-US" sz="2200" dirty="0"/>
              <a:t> will work.”</a:t>
            </a:r>
          </a:p>
        </p:txBody>
      </p:sp>
    </p:spTree>
    <p:extLst>
      <p:ext uri="{BB962C8B-B14F-4D97-AF65-F5344CB8AC3E}">
        <p14:creationId xmlns:p14="http://schemas.microsoft.com/office/powerpoint/2010/main" val="36077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F44837-AB3D-704A-A1A3-8FEBDBBC2D94}"/>
              </a:ext>
            </a:extLst>
          </p:cNvPr>
          <p:cNvSpPr/>
          <p:nvPr/>
        </p:nvSpPr>
        <p:spPr>
          <a:xfrm>
            <a:off x="-57151" y="-87644"/>
            <a:ext cx="123063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5AE5D-72A3-234B-BCE6-7ED67B16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 b="13016"/>
          <a:stretch/>
        </p:blipFill>
        <p:spPr bwMode="auto">
          <a:xfrm>
            <a:off x="2809868" y="925286"/>
            <a:ext cx="5143500" cy="50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5125A-ECE2-0F4E-972B-D4AFDD20AE92}"/>
              </a:ext>
            </a:extLst>
          </p:cNvPr>
          <p:cNvSpPr/>
          <p:nvPr/>
        </p:nvSpPr>
        <p:spPr>
          <a:xfrm>
            <a:off x="1114059" y="174329"/>
            <a:ext cx="9963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Friendship Ended with Brunel Hand 2.0</a:t>
            </a:r>
          </a:p>
        </p:txBody>
      </p:sp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E2F5B86-0E3D-9444-BBA9-D7E347D20E61}"/>
              </a:ext>
            </a:extLst>
          </p:cNvPr>
          <p:cNvSpPr/>
          <p:nvPr/>
        </p:nvSpPr>
        <p:spPr>
          <a:xfrm>
            <a:off x="3084732" y="2606813"/>
            <a:ext cx="2394858" cy="2481943"/>
          </a:xfrm>
          <a:prstGeom prst="noSmoking">
            <a:avLst>
              <a:gd name="adj" fmla="val 6218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03B33-AE68-984D-8669-49EB846D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5" t="81" r="22238" b="-81"/>
          <a:stretch/>
        </p:blipFill>
        <p:spPr>
          <a:xfrm>
            <a:off x="391881" y="3550613"/>
            <a:ext cx="1941739" cy="253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21C25-E38C-C84A-B0A7-080B4DC9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8" t="7536" r="17077" b="10754"/>
          <a:stretch/>
        </p:blipFill>
        <p:spPr>
          <a:xfrm>
            <a:off x="8719841" y="3847784"/>
            <a:ext cx="1720087" cy="2481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346AC-1E37-5840-B2CF-7864A3FE3B21}"/>
              </a:ext>
            </a:extLst>
          </p:cNvPr>
          <p:cNvSpPr/>
          <p:nvPr/>
        </p:nvSpPr>
        <p:spPr>
          <a:xfrm>
            <a:off x="8097859" y="1459514"/>
            <a:ext cx="40851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robot arm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my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best friend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60DC5-76FB-D340-B022-C87D661CB072}"/>
              </a:ext>
            </a:extLst>
          </p:cNvPr>
          <p:cNvCxnSpPr/>
          <p:nvPr/>
        </p:nvCxnSpPr>
        <p:spPr>
          <a:xfrm>
            <a:off x="391881" y="3550613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C9C74-9BF6-EC43-97A4-3BA44413804F}"/>
              </a:ext>
            </a:extLst>
          </p:cNvPr>
          <p:cNvCxnSpPr>
            <a:cxnSpLocks/>
          </p:cNvCxnSpPr>
          <p:nvPr/>
        </p:nvCxnSpPr>
        <p:spPr>
          <a:xfrm flipH="1">
            <a:off x="397810" y="3550613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216A13-F004-B041-93E8-EEDC3FDB9F54}"/>
              </a:ext>
            </a:extLst>
          </p:cNvPr>
          <p:cNvCxnSpPr/>
          <p:nvPr/>
        </p:nvCxnSpPr>
        <p:spPr>
          <a:xfrm>
            <a:off x="8500715" y="3828029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00C9A-4EDF-9249-9DEB-D6EBA3A74DE2}"/>
              </a:ext>
            </a:extLst>
          </p:cNvPr>
          <p:cNvCxnSpPr>
            <a:cxnSpLocks/>
          </p:cNvCxnSpPr>
          <p:nvPr/>
        </p:nvCxnSpPr>
        <p:spPr>
          <a:xfrm flipH="1">
            <a:off x="8506644" y="3828029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0118-D38F-44A1-B646-300AB3B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363D-5A38-44BE-9B39-981C47CD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D. </a:t>
            </a:r>
            <a:r>
              <a:rPr lang="en-US" dirty="0" err="1"/>
              <a:t>Bassily</a:t>
            </a:r>
            <a:r>
              <a:rPr lang="en-US" dirty="0"/>
              <a:t>, C. </a:t>
            </a:r>
            <a:r>
              <a:rPr lang="en-US" dirty="0" err="1"/>
              <a:t>Georgoulas</a:t>
            </a:r>
            <a:r>
              <a:rPr lang="en-US" dirty="0"/>
              <a:t>, J. </a:t>
            </a:r>
            <a:r>
              <a:rPr lang="en-US" dirty="0" err="1"/>
              <a:t>Guettler</a:t>
            </a:r>
            <a:r>
              <a:rPr lang="en-US" dirty="0"/>
              <a:t>, T. </a:t>
            </a:r>
            <a:r>
              <a:rPr lang="en-US" dirty="0" err="1"/>
              <a:t>Linner</a:t>
            </a:r>
            <a:r>
              <a:rPr lang="en-US" dirty="0"/>
              <a:t> and T. Bock, "Intuitive and Adaptive Robotic Arm Manipulation	using the Leap Motion Controller," </a:t>
            </a:r>
            <a:r>
              <a:rPr lang="en-US" i="1" dirty="0"/>
              <a:t>ISR/</a:t>
            </a:r>
            <a:r>
              <a:rPr lang="en-US" i="1" dirty="0" err="1"/>
              <a:t>Robotik</a:t>
            </a:r>
            <a:r>
              <a:rPr lang="en-US" i="1" dirty="0"/>
              <a:t> 2014; 41st International Symposium on Robotics</a:t>
            </a:r>
            <a:r>
              <a:rPr lang="en-US" dirty="0"/>
              <a:t>, 	Munich, Germany, 2014, pp. 1-7.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en-US" dirty="0">
                <a:solidFill>
                  <a:srgbClr val="333333"/>
                </a:solidFill>
              </a:rPr>
              <a:t>Salem, M., </a:t>
            </a:r>
            <a:r>
              <a:rPr lang="en-US" altLang="en-US" dirty="0" err="1">
                <a:solidFill>
                  <a:srgbClr val="333333"/>
                </a:solidFill>
              </a:rPr>
              <a:t>Eyssel</a:t>
            </a:r>
            <a:r>
              <a:rPr lang="en-US" altLang="en-US" dirty="0">
                <a:solidFill>
                  <a:srgbClr val="333333"/>
                </a:solidFill>
              </a:rPr>
              <a:t>, F., Rohlfing, K. et al. Int J of Soc Robotics (2013) 5: 313. 		</a:t>
            </a:r>
            <a:r>
              <a:rPr lang="en-US" altLang="en-US" dirty="0">
                <a:solidFill>
                  <a:srgbClr val="333333"/>
                </a:solidFill>
                <a:hlinkClick r:id="rId2"/>
              </a:rPr>
              <a:t>https://doi.org/10.1007/s12369-013-0196-9</a:t>
            </a:r>
            <a:r>
              <a:rPr lang="en-US" altLang="en-US" dirty="0">
                <a:solidFill>
                  <a:srgbClr val="333333"/>
                </a:solidFill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W. A. Bainbridge, J. Hart, E. S. Kim and B. Scassellati, "The effect of presence on human-robot		interaction," </a:t>
            </a:r>
            <a:r>
              <a:rPr lang="en-US" i="1" dirty="0"/>
              <a:t>ROMAN 2008 - The 17th IEEE International Symposium on Robot and Human Interactive 	Communication</a:t>
            </a:r>
            <a:r>
              <a:rPr lang="en-US" dirty="0"/>
              <a:t>, Munich, 2008, pp. 701-706. </a:t>
            </a:r>
            <a:r>
              <a:rPr lang="en-US" dirty="0" err="1"/>
              <a:t>doi</a:t>
            </a:r>
            <a:r>
              <a:rPr lang="en-US" dirty="0"/>
              <a:t>: 10.1109/ROMAN.2008.4600749</a:t>
            </a:r>
            <a:endParaRPr lang="en-US" dirty="0">
              <a:hlinkClick r:id="rId3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Kai Nickel, Rainer </a:t>
            </a:r>
            <a:r>
              <a:rPr lang="en-US" dirty="0" err="1"/>
              <a:t>Stiefelhagen</a:t>
            </a:r>
            <a:r>
              <a:rPr lang="en-US" dirty="0"/>
              <a:t>, “Visual recognition of pointing gestures for human–robot interaction,” </a:t>
            </a:r>
            <a:r>
              <a:rPr lang="en-US" i="1" dirty="0"/>
              <a:t>Image	and Vision Computing</a:t>
            </a:r>
            <a:r>
              <a:rPr lang="en-US" dirty="0"/>
              <a:t>, Volume 25, Issue 12, 2007, Pages 1875-1884, ISSN 0262-8856, 	</a:t>
            </a:r>
            <a:r>
              <a:rPr lang="en-US" dirty="0">
                <a:hlinkClick r:id="rId4"/>
              </a:rPr>
              <a:t>https://doi.org/10.1016/j.imavis.2005.12.020</a:t>
            </a:r>
            <a:r>
              <a:rPr lang="en-US" dirty="0"/>
              <a:t>.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044E815D-4467-472F-8BFB-0C2566A995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307776"/>
            <a:ext cx="65" cy="615553"/>
          </a:xfrm>
          <a:prstGeom prst="rect">
            <a:avLst/>
          </a:prstGeom>
          <a:solidFill>
            <a:srgbClr val="FCFC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34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B4893-9E83-2E4C-B8AA-01568F4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247900"/>
            <a:ext cx="359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147-4748-D44E-B0BE-EC70631A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0007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Motivating Question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E9B13C-ADB9-4B8B-8E93-304E1813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333861"/>
              </p:ext>
            </p:extLst>
          </p:nvPr>
        </p:nvGraphicFramePr>
        <p:xfrm>
          <a:off x="1066800" y="990600"/>
          <a:ext cx="100584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9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2A0D-07CC-3E4D-8601-184D01C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 Social Building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86004-0ECE-A04E-872E-56ACCF1B1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8D498-4F0A-874C-ACE6-FE6B7B28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4538" y="2792472"/>
            <a:ext cx="3718750" cy="3163825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is the robot arm pointing?</a:t>
            </a:r>
          </a:p>
          <a:p>
            <a:r>
              <a:rPr lang="en-US" b="1" dirty="0"/>
              <a:t>Goal: </a:t>
            </a:r>
            <a:r>
              <a:rPr lang="en-US" dirty="0"/>
              <a:t>Facilitate directional pointing to human interactors</a:t>
            </a:r>
          </a:p>
          <a:p>
            <a:r>
              <a:rPr lang="en-US" b="1" dirty="0"/>
              <a:t>End effector: </a:t>
            </a:r>
            <a:r>
              <a:rPr lang="en-US" dirty="0"/>
              <a:t>Inflatable hand, pointer finger outstretched</a:t>
            </a:r>
          </a:p>
          <a:p>
            <a:r>
              <a:rPr lang="en-US" b="1" dirty="0"/>
              <a:t>Augment: </a:t>
            </a:r>
            <a:r>
              <a:rPr lang="en-US" dirty="0"/>
              <a:t>Laser attached to arm underneath pointer finger to convey precise pointing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557EF-969E-F647-9008-70BE4D34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Kinesics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A43DA-F964-AC42-BAFE-7341D265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0912" y="2792471"/>
            <a:ext cx="3821239" cy="3164509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does the robot arm need to be?</a:t>
            </a:r>
          </a:p>
          <a:p>
            <a:r>
              <a:rPr lang="en-US" b="1" dirty="0"/>
              <a:t>Goal: </a:t>
            </a:r>
            <a:r>
              <a:rPr lang="en-US" dirty="0"/>
              <a:t>Arm must move seamlessly to each region or location. Joint trajectories must be exact every time.</a:t>
            </a:r>
          </a:p>
          <a:p>
            <a:r>
              <a:rPr lang="en-US" b="1" dirty="0"/>
              <a:t>Implementation: </a:t>
            </a:r>
            <a:r>
              <a:rPr lang="en-US" dirty="0"/>
              <a:t>ROS and python</a:t>
            </a:r>
          </a:p>
          <a:p>
            <a:r>
              <a:rPr lang="en-US" b="1" dirty="0"/>
              <a:t>Testing: </a:t>
            </a:r>
            <a:r>
              <a:rPr lang="en-US" dirty="0"/>
              <a:t>Simulation, ROS sliders, and published messages</a:t>
            </a:r>
          </a:p>
          <a:p>
            <a:endParaRPr lang="en-US" dirty="0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A597A9C-AED2-0747-90DB-55748B2C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26569" flipV="1">
            <a:off x="1178851" y="3733907"/>
            <a:ext cx="699330" cy="6797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6066D-C1EE-7F49-A4E9-C8B58A86E68B}"/>
              </a:ext>
            </a:extLst>
          </p:cNvPr>
          <p:cNvGrpSpPr/>
          <p:nvPr/>
        </p:nvGrpSpPr>
        <p:grpSpPr>
          <a:xfrm>
            <a:off x="6096000" y="3429000"/>
            <a:ext cx="1256536" cy="1129467"/>
            <a:chOff x="7443788" y="1516442"/>
            <a:chExt cx="1256536" cy="1129467"/>
          </a:xfrm>
        </p:grpSpPr>
        <p:pic>
          <p:nvPicPr>
            <p:cNvPr id="13" name="Graphic 12" descr="Muscular arm">
              <a:extLst>
                <a:ext uri="{FF2B5EF4-FFF2-40B4-BE49-F238E27FC236}">
                  <a16:creationId xmlns:a16="http://schemas.microsoft.com/office/drawing/2014/main" id="{D473A8F1-BDF3-694D-AF08-42688CF2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43788" y="1516442"/>
              <a:ext cx="795337" cy="855147"/>
            </a:xfrm>
            <a:prstGeom prst="rect">
              <a:avLst/>
            </a:prstGeom>
          </p:spPr>
        </p:pic>
        <p:pic>
          <p:nvPicPr>
            <p:cNvPr id="15" name="Graphic 14" descr="Robot">
              <a:extLst>
                <a:ext uri="{FF2B5EF4-FFF2-40B4-BE49-F238E27FC236}">
                  <a16:creationId xmlns:a16="http://schemas.microsoft.com/office/drawing/2014/main" id="{7728131D-8B4F-A648-8CC9-5DEB4D37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924" y="173150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9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D153-5039-AE4C-8D93-54C32787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A733-7A5C-7242-8916-4DCD5214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018762"/>
            <a:ext cx="5514758" cy="486520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arms can assist and direct elderly in a home-like setting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Speech, speech + gesture + congruency, and speech + gesture + incongruency can affect human understanding of objects pointed at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 of robotic presence on how requests and personal space are perceived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visual recognition of human pointing gestures for human-robot interactions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61023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38DF-1B4A-E141-88A3-D13EF5E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BB538BF7-6A56-1340-A0E3-528E55FB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66182" y="1241544"/>
            <a:ext cx="4492471" cy="43749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4DE9-7133-DC47-850E-CB0C6927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40" y="1957390"/>
            <a:ext cx="5367164" cy="4149089"/>
          </a:xfrm>
        </p:spPr>
        <p:txBody>
          <a:bodyPr>
            <a:normAutofit/>
          </a:bodyPr>
          <a:lstStyle/>
          <a:p>
            <a:r>
              <a:rPr lang="en-US" sz="2400" dirty="0"/>
              <a:t>How precisely can humans determine where a robot is pointing? </a:t>
            </a:r>
          </a:p>
          <a:p>
            <a:endParaRPr lang="en-US" sz="2400" dirty="0"/>
          </a:p>
          <a:p>
            <a:r>
              <a:rPr lang="en-US" sz="2400" dirty="0"/>
              <a:t>2 Studies Planned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region</a:t>
            </a:r>
            <a:r>
              <a:rPr lang="en-US" sz="2000" dirty="0"/>
              <a:t> being pointed at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point</a:t>
            </a:r>
            <a:r>
              <a:rPr lang="en-US" sz="2000" dirty="0"/>
              <a:t> being pointed at</a:t>
            </a:r>
          </a:p>
        </p:txBody>
      </p:sp>
    </p:spTree>
    <p:extLst>
      <p:ext uri="{BB962C8B-B14F-4D97-AF65-F5344CB8AC3E}">
        <p14:creationId xmlns:p14="http://schemas.microsoft.com/office/powerpoint/2010/main" val="103476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5C28-A1DB-D446-8DB7-77AF316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6FF7-6685-C84D-99F1-6076E524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6" y="1858616"/>
            <a:ext cx="7587344" cy="453129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Study 1: Region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naturally points to 1 of 9 regions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decide what region the robot is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are asked how confident they are in their response.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Participant's correctness is recorded.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500" dirty="0"/>
              <a:t>Study 2: Point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points to 1 of 3 targets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participant marks where they think the robot is pointing on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Deviation from participant’s point to robot’s point is calculated.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5DD5FB-5419-824F-960D-3C8508F7B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54978"/>
              </p:ext>
            </p:extLst>
          </p:nvPr>
        </p:nvGraphicFramePr>
        <p:xfrm>
          <a:off x="1719943" y="2014194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3F0F7828-2E82-7C44-AC53-A6CB398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75745" y="3472207"/>
            <a:ext cx="592591" cy="5925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94A0D4-D516-A448-8E5A-D4C431186FCB}"/>
              </a:ext>
            </a:extLst>
          </p:cNvPr>
          <p:cNvGrpSpPr/>
          <p:nvPr/>
        </p:nvGrpSpPr>
        <p:grpSpPr>
          <a:xfrm>
            <a:off x="941652" y="4534479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9B8774-EAB3-A348-A3E6-4982B62615C5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867FF6-6B89-A349-B46A-9FD5E0DADA30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Pencil">
              <a:extLst>
                <a:ext uri="{FF2B5EF4-FFF2-40B4-BE49-F238E27FC236}">
                  <a16:creationId xmlns:a16="http://schemas.microsoft.com/office/drawing/2014/main" id="{54950C3A-B4D9-254C-AF97-F44EABD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ACD931-F033-DC4B-9D87-A34964306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Ruler">
              <a:extLst>
                <a:ext uri="{FF2B5EF4-FFF2-40B4-BE49-F238E27FC236}">
                  <a16:creationId xmlns:a16="http://schemas.microsoft.com/office/drawing/2014/main" id="{B9499F17-E276-0C41-96FE-851D95E7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D847B3-34D1-CC4D-A327-480822C91A01}"/>
              </a:ext>
            </a:extLst>
          </p:cNvPr>
          <p:cNvCxnSpPr>
            <a:cxnSpLocks/>
          </p:cNvCxnSpPr>
          <p:nvPr/>
        </p:nvCxnSpPr>
        <p:spPr>
          <a:xfrm flipV="1">
            <a:off x="2118281" y="2900364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94DC-4881-9144-8FC8-9886EA7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Measured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4A734-0DE1-054A-AF5F-28C8F6AC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31418"/>
            <a:ext cx="4663440" cy="640080"/>
          </a:xfrm>
        </p:spPr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5AFE-7FA1-E941-B021-9B0C319C4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1498"/>
            <a:ext cx="4663440" cy="198168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Participant’s Correctness</a:t>
            </a:r>
          </a:p>
          <a:p>
            <a:pPr lvl="1"/>
            <a:r>
              <a:rPr lang="en-US" sz="2000" dirty="0"/>
              <a:t>Interpreting where the robot is pointing</a:t>
            </a:r>
          </a:p>
          <a:p>
            <a:r>
              <a:rPr lang="en-US" sz="2400" dirty="0"/>
              <a:t>Participant’s Confidence</a:t>
            </a:r>
          </a:p>
          <a:p>
            <a:pPr lvl="1"/>
            <a:r>
              <a:rPr lang="en-US" sz="2000" dirty="0"/>
              <a:t>Rating their confidence in their chosen region</a:t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0241-A348-EA42-BA62-96D76949F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631418"/>
            <a:ext cx="4663440" cy="640080"/>
          </a:xfrm>
        </p:spPr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1FA7-B0B1-AA4C-AB5D-EA009D7FD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271499"/>
            <a:ext cx="4663440" cy="167777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Deviation between points</a:t>
            </a:r>
          </a:p>
          <a:p>
            <a:pPr lvl="1"/>
            <a:r>
              <a:rPr lang="en-US" sz="2000" dirty="0"/>
              <a:t>How far away is the participant’s interpreted point from the robot’s actual point.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6DFC-8216-FC43-AE18-44504E4AEC84}"/>
              </a:ext>
            </a:extLst>
          </p:cNvPr>
          <p:cNvGrpSpPr/>
          <p:nvPr/>
        </p:nvGrpSpPr>
        <p:grpSpPr>
          <a:xfrm>
            <a:off x="7399602" y="4060056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CB786D-0F6C-644E-84D9-0E3750D14459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28BF82-2683-C143-90D2-7F0D690E0E3F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encil">
              <a:extLst>
                <a:ext uri="{FF2B5EF4-FFF2-40B4-BE49-F238E27FC236}">
                  <a16:creationId xmlns:a16="http://schemas.microsoft.com/office/drawing/2014/main" id="{D38BD2FB-AFCB-264D-9796-DB9299A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B58D69-1EF8-1D4B-A1D5-56697EB2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Ruler">
              <a:extLst>
                <a:ext uri="{FF2B5EF4-FFF2-40B4-BE49-F238E27FC236}">
                  <a16:creationId xmlns:a16="http://schemas.microsoft.com/office/drawing/2014/main" id="{79B76476-E3AC-F543-A5AD-22B74FC30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C77043-9238-E447-9FD2-35D3B48B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2096"/>
              </p:ext>
            </p:extLst>
          </p:nvPr>
        </p:nvGraphicFramePr>
        <p:xfrm>
          <a:off x="1987650" y="4016571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8DBC2132-98B4-9545-A0E7-59F58803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43452" y="5474584"/>
            <a:ext cx="592591" cy="5925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16991-B817-2241-B713-0BA915C24F9F}"/>
              </a:ext>
            </a:extLst>
          </p:cNvPr>
          <p:cNvCxnSpPr>
            <a:cxnSpLocks/>
          </p:cNvCxnSpPr>
          <p:nvPr/>
        </p:nvCxnSpPr>
        <p:spPr>
          <a:xfrm flipV="1">
            <a:off x="2385988" y="4902741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4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D"/>
      </a:accent1>
      <a:accent2>
        <a:srgbClr val="B99F18"/>
      </a:accent2>
      <a:accent3>
        <a:srgbClr val="8BB022"/>
      </a:accent3>
      <a:accent4>
        <a:srgbClr val="4CB918"/>
      </a:accent4>
      <a:accent5>
        <a:srgbClr val="25BB32"/>
      </a:accent5>
      <a:accent6>
        <a:srgbClr val="18B96A"/>
      </a:accent6>
      <a:hlink>
        <a:srgbClr val="468DC1"/>
      </a:hlink>
      <a:folHlink>
        <a:srgbClr val="878787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1004</Words>
  <Application>Microsoft Office PowerPoint</Application>
  <PresentationFormat>Widescreen</PresentationFormat>
  <Paragraphs>121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Courier New</vt:lpstr>
      <vt:lpstr>Garamond</vt:lpstr>
      <vt:lpstr>Wingdings</vt:lpstr>
      <vt:lpstr>SavonVTI</vt:lpstr>
      <vt:lpstr>Human Evaluation of a Robot’s Pointing Capability</vt:lpstr>
      <vt:lpstr>PowerPoint Presentation</vt:lpstr>
      <vt:lpstr>Motivating Question</vt:lpstr>
      <vt:lpstr>HRI Social Building Blocks</vt:lpstr>
      <vt:lpstr>Previous Work</vt:lpstr>
      <vt:lpstr>Study Design</vt:lpstr>
      <vt:lpstr>Research Question</vt:lpstr>
      <vt:lpstr>Study Procedure</vt:lpstr>
      <vt:lpstr>Variables Measured</vt:lpstr>
      <vt:lpstr>Implementation</vt:lpstr>
      <vt:lpstr>PowerPoint Presentation</vt:lpstr>
      <vt:lpstr>PowerPoint Presentation</vt:lpstr>
      <vt:lpstr>PowerPoint Presentation</vt:lpstr>
      <vt:lpstr>Challenges</vt:lpstr>
      <vt:lpstr>Main Challenges</vt:lpstr>
      <vt:lpstr>Determining the Start-up Routine</vt:lpstr>
      <vt:lpstr>Error Accumulation in Arm Movement</vt:lpstr>
      <vt:lpstr>PowerPoint Presentation</vt:lpstr>
      <vt:lpstr>Skills Learned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Evaluation of a Robot’s Pointing Capability</dc:title>
  <dc:creator>Microsoft Office User</dc:creator>
  <cp:lastModifiedBy>Bryan MacGavin</cp:lastModifiedBy>
  <cp:revision>51</cp:revision>
  <dcterms:created xsi:type="dcterms:W3CDTF">2019-12-02T17:53:38Z</dcterms:created>
  <dcterms:modified xsi:type="dcterms:W3CDTF">2019-12-02T20:45:29Z</dcterms:modified>
</cp:coreProperties>
</file>